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8"/>
  </p:notesMasterIdLst>
  <p:sldIdLst>
    <p:sldId id="256" r:id="rId2"/>
    <p:sldId id="360" r:id="rId3"/>
    <p:sldId id="271" r:id="rId4"/>
    <p:sldId id="267" r:id="rId5"/>
    <p:sldId id="361" r:id="rId6"/>
    <p:sldId id="357" r:id="rId7"/>
    <p:sldId id="276" r:id="rId8"/>
    <p:sldId id="275" r:id="rId9"/>
    <p:sldId id="280" r:id="rId10"/>
    <p:sldId id="362" r:id="rId11"/>
    <p:sldId id="278" r:id="rId12"/>
    <p:sldId id="353" r:id="rId13"/>
    <p:sldId id="363" r:id="rId14"/>
    <p:sldId id="364" r:id="rId15"/>
    <p:sldId id="356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0709" autoAdjust="0"/>
  </p:normalViewPr>
  <p:slideViewPr>
    <p:cSldViewPr>
      <p:cViewPr varScale="1">
        <p:scale>
          <a:sx n="63" d="100"/>
          <a:sy n="63" d="100"/>
        </p:scale>
        <p:origin x="151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56DCEA-B8CF-4499-8189-1B937CAACEBB}" type="datetimeFigureOut">
              <a:rPr lang="ru-RU" smtClean="0"/>
              <a:t>18.04.2022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B72973-07A2-4DD7-BE01-2911E48C0A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3495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72973-07A2-4DD7-BE01-2911E48C0AF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989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72973-07A2-4DD7-BE01-2911E48C0AF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26186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72973-07A2-4DD7-BE01-2911E48C0AF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007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B72973-07A2-4DD7-BE01-2911E48C0AF6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0065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2078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533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86811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7090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7333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62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97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838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9447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4356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3343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4925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38374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239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9294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3908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A1663B-235A-490C-B01D-7A14BFFC0FE2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18.04.2022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552F348-05FC-454D-89A8-A511E453ED6D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30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99349" y="3659494"/>
            <a:ext cx="7416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0" normalizeH="0" baseline="0" noProof="0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Номинация: </a:t>
            </a:r>
            <a:r>
              <a:rPr kumimoji="0" lang="ru-RU" sz="2400" b="1" i="0" u="none" strike="noStrike" kern="0" normalizeH="0" baseline="0" noProof="0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«Благополучие</a:t>
            </a:r>
            <a:r>
              <a:rPr kumimoji="0" lang="ru-RU" sz="2400" b="1" i="0" u="none" strike="noStrike" kern="0" normalizeH="0" noProof="0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каждому</a:t>
            </a:r>
            <a:r>
              <a:rPr kumimoji="0" lang="ru-RU" sz="2400" b="1" i="0" u="none" strike="noStrike" kern="0" normalizeH="0" baseline="0" noProof="0" dirty="0" smtClean="0">
                <a:ln w="1905"/>
                <a:solidFill>
                  <a:schemeClr val="accent3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»</a:t>
            </a:r>
            <a:endParaRPr kumimoji="0" lang="ru-RU" sz="2400" b="1" i="0" u="none" strike="noStrike" kern="0" normalizeH="0" baseline="0" noProof="0" dirty="0">
              <a:ln w="1905"/>
              <a:solidFill>
                <a:schemeClr val="accent3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02475" y="332656"/>
            <a:ext cx="8820472" cy="193899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lvl="0" algn="ctr"/>
            <a:r>
              <a:rPr lang="ru-RU" sz="2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Областное государственное автономное </a:t>
            </a:r>
          </a:p>
          <a:p>
            <a:pPr lvl="0" algn="ctr"/>
            <a:r>
              <a:rPr lang="ru-RU" sz="2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учреждение социального обслуживания</a:t>
            </a:r>
          </a:p>
          <a:p>
            <a:pPr lvl="0" algn="ctr"/>
            <a:r>
              <a:rPr lang="ru-RU" sz="2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«Центр социально-психологической</a:t>
            </a:r>
          </a:p>
          <a:p>
            <a:pPr lvl="0" algn="ctr"/>
            <a:r>
              <a:rPr lang="ru-RU" sz="2400" b="1" dirty="0" smtClean="0">
                <a:ln w="1905"/>
                <a:solidFill>
                  <a:schemeClr val="accent1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помощи семье и детям»</a:t>
            </a:r>
          </a:p>
          <a:p>
            <a:pPr lvl="0" algn="ctr"/>
            <a:endParaRPr lang="ru-RU" sz="2400" b="1" dirty="0" smtClean="0">
              <a:ln w="11430"/>
              <a:solidFill>
                <a:schemeClr val="accent1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-756592" y="4938547"/>
            <a:ext cx="93610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Социальный педагог </a:t>
            </a:r>
          </a:p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Малышева Ольга Ивановна</a:t>
            </a:r>
            <a:endParaRPr lang="ru-RU" sz="20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28048" y="2271648"/>
            <a:ext cx="67486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Проект «Рука помощи»</a:t>
            </a:r>
            <a:endParaRPr lang="ru-RU" sz="4800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29342" y="35008"/>
            <a:ext cx="9361040" cy="963538"/>
          </a:xfrm>
          <a:prstGeom prst="rect">
            <a:avLst/>
          </a:prstGeom>
        </p:spPr>
        <p:txBody>
          <a:bodyPr/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82880" indent="0" algn="ctr">
              <a:buFont typeface="Georgia" pitchFamily="18" charset="0"/>
              <a:buNone/>
            </a:pPr>
            <a:r>
              <a:rPr lang="ru-RU" sz="4800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"/>
                <a:ea typeface="Calibri"/>
              </a:rPr>
              <a:t>Проект: «Рука помощи»</a:t>
            </a:r>
            <a:endParaRPr lang="ru-RU" sz="48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chemeClr val="accent4">
                  <a:lumMod val="50000"/>
                </a:schemeClr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86156" y="980728"/>
            <a:ext cx="807956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проекта: 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оказания социальной, педагогической, психологической,</a:t>
            </a:r>
            <a:r>
              <a:rPr lang="ru-RU" sz="2400" dirty="0" smtClean="0">
                <a:solidFill>
                  <a:srgbClr val="5DCEAF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5DCEAF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юридической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помощи, а также вещевой и продуктовой помощи семьям, проживающим на территории муниципального образования «</a:t>
            </a:r>
            <a:r>
              <a:rPr lang="ru-RU" sz="24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Сенгилеевский</a:t>
            </a:r>
            <a:r>
              <a:rPr lang="ru-RU" sz="24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район».</a:t>
            </a:r>
            <a:endParaRPr lang="ru-RU" sz="24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5616" y="2708920"/>
            <a:ext cx="867112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 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Своевременное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выявление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семей нуждающихся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коррекционной</a:t>
            </a: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омощи;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оказание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педагогической и психологической помощи членам семьи в разрешении трудной жизненной ситуации; </a:t>
            </a:r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Научить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родителей своевременно распознавать проблему своих детей и решать её собственными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резервами;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Достижение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располагающих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доверительных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отношений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всех членов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семьи и их согласие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предлагаемой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помощи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 совместного решения существующих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проблем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Воспитывать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гуманное эмоционально-положительное, бережное отношение к миру природы и окружающего мира в целом.</a:t>
            </a:r>
          </a:p>
          <a:p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Повысить педагогическую компетентность родителей в нравственном воспитании детей.</a:t>
            </a:r>
          </a:p>
          <a:p>
            <a:pPr marL="285750" indent="-285750">
              <a:buFontTx/>
              <a:buChar char="-"/>
            </a:pPr>
            <a:endParaRPr lang="ru-RU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82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2538" y="188640"/>
            <a:ext cx="86409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 проекта:</a:t>
            </a:r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- по направленности – информационно-практико-ориентированный;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- по составу  участников – групповой;</a:t>
            </a: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- по продолжительности – долгосрочный.</a:t>
            </a: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Участники проекта: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Беременные женщины, находящиеся в трудной жизненной ситуации и члены их семей;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Малообеспеченные семьи с детьми, в том числе многодетные, а также благополучные семьи.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7964" y="3022638"/>
            <a:ext cx="8470107" cy="33855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 работы по проекту.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работа с детьми: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Посещение семей на дому. 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Проведение индивидуальных консультаций, диагностики семей на выявление проблем в детско-родительских и супружеских отношениях, оказание юридических консультаций.</a:t>
            </a:r>
          </a:p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Организация и проведение акций «Семья-семье», «Твори красоту».</a:t>
            </a:r>
          </a:p>
          <a:p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Привлечение к участию в социально-значимых мероприятиях, направленных на пропаганду традиционных семейных ценностей и ответственное </a:t>
            </a:r>
            <a:r>
              <a:rPr lang="ru-RU" sz="2000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родительство</a:t>
            </a: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400608"/>
            <a:ext cx="9144000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Актуальность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темы не вызывает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сомнения.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Социальная работа с многодетными семьями направлена на решение повседневных семейных проблем, укрепление и развитие позитивных семейных отношений, восстановление внутренних ресурсов, стабилизацию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экономического положения.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Специалистами отделения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ОГАУСО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ЦСППСиД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муниципальном образовании «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Сенгилеевский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район» в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рамках профилактической работы с многодетными семьями разработаны дополнительные меры поддержки семей, в рамках профилактической работы с многодетными семьями выполняются следующие функции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-диагностическая (изучение особенностей семьи, выявление ее потенциалов); </a:t>
            </a:r>
            <a:endParaRPr lang="ru-RU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охранно - защитная (правовая поддержка семьи, обеспечение ее социальных гарантий, создание условий для реализации ее прав и свобод); </a:t>
            </a:r>
            <a:endParaRPr lang="ru-RU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организационно - коммуникативная (организация общения, инициирование совместной деятельности, совместного досуга, творчества); </a:t>
            </a:r>
            <a:endParaRPr lang="ru-RU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психолого - педагогическая (психолого-педагогическое просвещение членов семьи, оказание неотложной психологической помощи, профилактическая поддержка и патронаж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-прогностическая (моделирование ситуаций и разработка определенных программ адресной помощи). Регулярно проводятся бесплатные юридические консультации по различным вопросам, касающихся улучшения жизнедеятельности многодетных семей, проживающих на территории сельских 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района.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31276"/>
            <a:ext cx="26997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Актуальность темы</a:t>
            </a:r>
          </a:p>
        </p:txBody>
      </p:sp>
    </p:spTree>
    <p:extLst>
      <p:ext uri="{BB962C8B-B14F-4D97-AF65-F5344CB8AC3E}">
        <p14:creationId xmlns:p14="http://schemas.microsoft.com/office/powerpoint/2010/main" val="194302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45642" y="188640"/>
            <a:ext cx="76389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База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проектной деятельности: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algn="just">
              <a:spcAft>
                <a:spcPts val="0"/>
              </a:spcAft>
            </a:pPr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Муниципальное образование «Сенгилеевский район»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/>
              <a:ea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950803"/>
            <a:ext cx="806489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lvl="0" algn="just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Предполагаемые  результаты: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скорректирована и повышена педагогическая компетентность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родителей в нравственном воспитании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детей;</a:t>
            </a:r>
          </a:p>
          <a:p>
            <a:pPr lvl="0" algn="just"/>
            <a:r>
              <a:rPr lang="ru-RU" dirty="0">
                <a:solidFill>
                  <a:srgbClr val="5DCEAF">
                    <a:lumMod val="50000"/>
                  </a:srgbClr>
                </a:solidFill>
                <a:latin typeface="Times New Roman"/>
                <a:ea typeface="Times New Roman"/>
              </a:rPr>
              <a:t>- </a:t>
            </a:r>
            <a:r>
              <a:rPr lang="ru-RU" dirty="0" smtClean="0">
                <a:solidFill>
                  <a:srgbClr val="5DCEAF">
                    <a:lumMod val="50000"/>
                  </a:srgbClr>
                </a:solidFill>
                <a:latin typeface="Times New Roman"/>
                <a:ea typeface="Times New Roman"/>
              </a:rPr>
              <a:t>семьями получены бесплатная социальная, педагогическая, психологическая </a:t>
            </a:r>
            <a:r>
              <a:rPr lang="ru-RU" dirty="0">
                <a:solidFill>
                  <a:srgbClr val="5DCEAF">
                    <a:lumMod val="50000"/>
                  </a:srgbClr>
                </a:solidFill>
                <a:latin typeface="Times New Roman"/>
                <a:ea typeface="Times New Roman"/>
              </a:rPr>
              <a:t>и </a:t>
            </a:r>
            <a:r>
              <a:rPr lang="ru-RU" dirty="0" smtClean="0">
                <a:solidFill>
                  <a:srgbClr val="5DCEAF">
                    <a:lumMod val="50000"/>
                  </a:srgbClr>
                </a:solidFill>
                <a:latin typeface="Times New Roman"/>
                <a:ea typeface="Times New Roman"/>
              </a:rPr>
              <a:t>юридическая помощь;</a:t>
            </a:r>
            <a:endParaRPr lang="ru-RU" dirty="0">
              <a:solidFill>
                <a:srgbClr val="5DCEAF">
                  <a:lumMod val="50000"/>
                </a:srgbClr>
              </a:solidFill>
              <a:latin typeface="Times New Roman"/>
              <a:ea typeface="Times New Roman"/>
            </a:endParaRP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rgbClr val="5DCEAF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достигнуты располагающие </a:t>
            </a:r>
            <a:r>
              <a:rPr lang="ru-RU" dirty="0">
                <a:solidFill>
                  <a:srgbClr val="5DCEAF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dirty="0" smtClean="0">
                <a:solidFill>
                  <a:srgbClr val="5DCEAF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доверительные отношения в семьях; </a:t>
            </a:r>
          </a:p>
          <a:p>
            <a:pPr marL="285750" lvl="0" indent="-285750" algn="just">
              <a:buFontTx/>
              <a:buChar char="-"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у жителей муниципального образования сформировано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стремление помогать, сопереживать, поддерживать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семьи, оказавшиеся в трудной жизненной ситуации;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/>
              <a:ea typeface="Times New Roman"/>
            </a:endParaRPr>
          </a:p>
          <a:p>
            <a:pPr lvl="0" algn="just"/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-  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развивается бережное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отношение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детей и их родителей 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к окружающему миру  в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целом</a:t>
            </a:r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4119733"/>
            <a:ext cx="813690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Продуктом проектной деятельности является: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 создание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презентаций «Рука помощи», «Семья-семье». «Твори красоту».</a:t>
            </a:r>
            <a:endParaRPr lang="ru-RU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0700815"/>
              </p:ext>
            </p:extLst>
          </p:nvPr>
        </p:nvGraphicFramePr>
        <p:xfrm>
          <a:off x="169389" y="5121026"/>
          <a:ext cx="8878207" cy="1455006"/>
        </p:xfrm>
        <a:graphic>
          <a:graphicData uri="http://schemas.openxmlformats.org/drawingml/2006/table">
            <a:tbl>
              <a:tblPr firstRow="1" firstCol="1" bandRow="1"/>
              <a:tblGrid>
                <a:gridCol w="15752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02979">
                  <a:extLst>
                    <a:ext uri="{9D8B030D-6E8A-4147-A177-3AD203B41FA5}">
                      <a16:colId xmlns:a16="http://schemas.microsoft.com/office/drawing/2014/main" val="2857346572"/>
                    </a:ext>
                  </a:extLst>
                </a:gridCol>
                <a:gridCol w="1294381">
                  <a:extLst>
                    <a:ext uri="{9D8B030D-6E8A-4147-A177-3AD203B41FA5}">
                      <a16:colId xmlns:a16="http://schemas.microsoft.com/office/drawing/2014/main" val="1847256203"/>
                    </a:ext>
                  </a:extLst>
                </a:gridCol>
                <a:gridCol w="1218241">
                  <a:extLst>
                    <a:ext uri="{9D8B030D-6E8A-4147-A177-3AD203B41FA5}">
                      <a16:colId xmlns:a16="http://schemas.microsoft.com/office/drawing/2014/main" val="1319158002"/>
                    </a:ext>
                  </a:extLst>
                </a:gridCol>
                <a:gridCol w="12943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96486">
                  <a:extLst>
                    <a:ext uri="{9D8B030D-6E8A-4147-A177-3AD203B41FA5}">
                      <a16:colId xmlns:a16="http://schemas.microsoft.com/office/drawing/2014/main" val="2407762270"/>
                    </a:ext>
                  </a:extLst>
                </a:gridCol>
                <a:gridCol w="109648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4198"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Период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048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Охват: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2017 год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2018 год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2019 год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2020 год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2021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5DCEAF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месяца 2022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dirty="0" smtClean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776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 семьи</a:t>
                      </a:r>
                    </a:p>
                    <a:p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38 семей</a:t>
                      </a:r>
                    </a:p>
                    <a:p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46 семей</a:t>
                      </a:r>
                    </a:p>
                    <a:p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57 семей</a:t>
                      </a:r>
                    </a:p>
                    <a:p>
                      <a:endParaRPr lang="ru-RU" sz="1400" dirty="0">
                        <a:solidFill>
                          <a:schemeClr val="accent4">
                            <a:lumMod val="50000"/>
                          </a:schemeClr>
                        </a:solidFill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63 семьи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chemeClr val="accent4">
                              <a:lumMod val="50000"/>
                            </a:schemeClr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21 семья</a:t>
                      </a:r>
                      <a:endParaRPr lang="ru-RU" sz="1400" b="1" dirty="0">
                        <a:solidFill>
                          <a:schemeClr val="accent4">
                            <a:lumMod val="50000"/>
                          </a:schemeClr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39552" y="4766064"/>
            <a:ext cx="15777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just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Результаты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/>
                <a:ea typeface="Times New Roman"/>
              </a:rPr>
              <a:t>:  </a:t>
            </a:r>
            <a:endParaRPr lang="ru-RU" sz="1200" dirty="0">
              <a:solidFill>
                <a:schemeClr val="accent4">
                  <a:lumMod val="50000"/>
                </a:schemeClr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8545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655410"/>
              </p:ext>
            </p:extLst>
          </p:nvPr>
        </p:nvGraphicFramePr>
        <p:xfrm>
          <a:off x="323528" y="191472"/>
          <a:ext cx="8028638" cy="640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1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72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44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№ п-п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Мероприятия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Сроки реализации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Выявление  малообеспеченных, в том числе многодетных семей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течение всего</a:t>
                      </a:r>
                      <a:r>
                        <a:rPr lang="ru-RU" sz="1800" baseline="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периода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Оказание консультативной помощи малообеспеченным, в том числе многодетным семьям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течение всего периода, </a:t>
                      </a:r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мере необходимости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Оказание вещевой, продуктовой помощи в рамках акции «Семья-семье»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течение всего периода, </a:t>
                      </a:r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 мере необходимости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Оказание</a:t>
                      </a:r>
                      <a:r>
                        <a:rPr lang="ru-RU" sz="1800" baseline="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помощи посадочным материалом в рамках акции «Твори красоту»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 мая по ноябрь, по мере необходимости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Привлечение малообеспеченных</a:t>
                      </a:r>
                      <a:r>
                        <a:rPr lang="ru-RU" sz="1800" baseline="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семей, в том числе многодетных к участию в социально-значимых мероприятиях, направленных на пропаганду традиционных семейных ценностей, ответственное </a:t>
                      </a:r>
                      <a:r>
                        <a:rPr lang="ru-RU" sz="1800" baseline="0" dirty="0" err="1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родительство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течение всего периода</a:t>
                      </a:r>
                    </a:p>
                    <a:p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 эффективности</a:t>
                      </a:r>
                    </a:p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программы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B05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Ежегодно</a:t>
                      </a:r>
                      <a:endParaRPr lang="ru-RU" sz="1800" dirty="0">
                        <a:solidFill>
                          <a:srgbClr val="00B05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734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7316" y="86173"/>
            <a:ext cx="4319414" cy="31988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548680"/>
            <a:ext cx="439248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Беседа </a:t>
            </a:r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– диспут «Найти свою дорогу». </a:t>
            </a:r>
          </a:p>
          <a:p>
            <a:pPr algn="ctr"/>
            <a:r>
              <a:rPr lang="ru-RU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Цель: расширить представление о поведении в обществе; рассмотрены вопросы интернет безопасности, толерантного отношения в обществе, как в среде сверстников, так и к старшему поколению.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760" y="3501008"/>
            <a:ext cx="4359275" cy="29321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305453" y="3284985"/>
            <a:ext cx="4781277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целях содействия развитию культуры здорового образа жизни населения, пропаганды ответственного </a:t>
            </a:r>
            <a:r>
              <a:rPr lang="ru-RU" sz="1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родительства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увеличения социально активных семей, прошёл районный агитпоезд «За здоровый образ жизни, здоровую и счастливую семью» в рамках акции «Роди патриота в День России» - «Молодым везде у нас дорога» в муниципальном образовании «</a:t>
            </a:r>
            <a:r>
              <a:rPr lang="ru-RU" sz="1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Елаурское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сельское поселение», </a:t>
            </a:r>
            <a:r>
              <a:rPr lang="ru-RU" sz="16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с.Кротково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Социальным 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педагогом </a:t>
            </a:r>
            <a:r>
              <a:rPr lang="ru-RU" sz="16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Сенгилеевского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отделения центра «Семья» с учащимися 1-4 классов проведено </a:t>
            </a:r>
            <a:r>
              <a:rPr lang="ru-RU" sz="16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тренинговое</a:t>
            </a:r>
            <a:r>
              <a:rPr lang="ru-RU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занятие «Секреты </a:t>
            </a:r>
            <a:r>
              <a:rPr lang="ru-RU" sz="1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толерантности»</a:t>
            </a:r>
            <a:endParaRPr lang="ru-RU" sz="16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4994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66" y="3645024"/>
            <a:ext cx="5008984" cy="267588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645024"/>
            <a:ext cx="4155554" cy="2846887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873" y="203297"/>
            <a:ext cx="4978697" cy="3270726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  <p:sp>
        <p:nvSpPr>
          <p:cNvPr id="3" name="TextBox 2"/>
          <p:cNvSpPr txBox="1"/>
          <p:nvPr/>
        </p:nvSpPr>
        <p:spPr>
          <a:xfrm>
            <a:off x="683568" y="1052736"/>
            <a:ext cx="29212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Параллельная работа с детьми и родителями всегда приносит результаты</a:t>
            </a:r>
            <a:endParaRPr lang="ru-RU" sz="2000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085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90948" y="4581128"/>
            <a:ext cx="3528392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Малышева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О.И. провела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беседу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детьми дошкольной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группы детского сада </a:t>
            </a:r>
            <a:r>
              <a:rPr lang="ru-RU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с.Алешкино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вручила детский журнал «Ангелочек».</a:t>
            </a:r>
          </a:p>
          <a:p>
            <a:pPr algn="ctr"/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68731"/>
            <a:ext cx="5326929" cy="4044254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174303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832" y="3284985"/>
            <a:ext cx="5244123" cy="33682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20718"/>
            <a:ext cx="4206875" cy="31829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836712"/>
            <a:ext cx="388843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студентов, имеющих статус «ребенок – сирота» </a:t>
            </a:r>
            <a:r>
              <a:rPr lang="ru-RU" sz="20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организовываются и проводятся  круглые столы </a:t>
            </a:r>
            <a:r>
              <a:rPr lang="ru-RU" sz="2000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«Доброта в нашей жизни». </a:t>
            </a:r>
          </a:p>
        </p:txBody>
      </p:sp>
    </p:spTree>
    <p:extLst>
      <p:ext uri="{BB962C8B-B14F-4D97-AF65-F5344CB8AC3E}">
        <p14:creationId xmlns:p14="http://schemas.microsoft.com/office/powerpoint/2010/main" val="8541318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76672"/>
            <a:ext cx="84318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целью пропаганды традиционных семейных ценностей, в рамках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Весенней недели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добра, совместно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настоятелем храма Покрова П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ресвятой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Богородицы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г.Сенгилей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Виктором Почобутом со студентами </a:t>
            </a:r>
            <a:r>
              <a:rPr lang="ru-RU" sz="2000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Сенгилеевского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педагогического техникума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ежегодно проводятся  беседы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диспуты на актуальные темы, такие, как: </a:t>
            </a:r>
            <a:r>
              <a:rPr lang="ru-RU" sz="20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«Какие религии можно признать деструктивными и почему?».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2636912"/>
            <a:ext cx="5547359" cy="3439388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133087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8023"/>
            <a:ext cx="5908164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 марта </a:t>
            </a: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2017г., на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расширенном заседании Семейного совета при Главе Администрации муниципального образования «Сенгилеевский район» с участием Советника Губернатора Ульяновской области Желтовой О.В. был дан старт </a:t>
            </a:r>
            <a:endParaRPr lang="ru-RU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Акции  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8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Твори красоту</a:t>
            </a:r>
            <a:r>
              <a:rPr lang="ru-RU" sz="28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». </a:t>
            </a:r>
            <a:endParaRPr lang="ru-RU" sz="28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 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мая членами Семейного совета и активными жителями </a:t>
            </a:r>
            <a:r>
              <a:rPr lang="ru-RU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г.Сенгилея</a:t>
            </a:r>
            <a:r>
              <a:rPr lang="ru-RU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 акция была открыта. На территории часовни, прилегающей к храму Покрова Пресвятой Богородицы были высажены многолетние цветы, выращенные специально для данной акции членами совета и активистами. 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60648"/>
            <a:ext cx="3562500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02031"/>
            <a:ext cx="2925316" cy="28151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3742" y="3501008"/>
            <a:ext cx="2250258" cy="30171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4" r="25632"/>
          <a:stretch/>
        </p:blipFill>
        <p:spPr bwMode="auto">
          <a:xfrm>
            <a:off x="5600142" y="3010669"/>
            <a:ext cx="1293600" cy="24164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327" y="3738712"/>
            <a:ext cx="3106837" cy="31068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295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7944" y="9315"/>
            <a:ext cx="4572000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28" y="-15853"/>
            <a:ext cx="3960440" cy="52201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4068068" y="2173078"/>
            <a:ext cx="4752404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К сожалению, есть беременные женщины, относящиеся к группе риска, семьи, находящиеся в трудной жизненной ситуации, в силу разных обстоятельств не готовые идти на контакт ни с медицинскими работниками, ни с представителями различных ведомств. Для того, чтобы выяснить уровень их социального неблагополучия и найти пути для оказания помощи специалисты отделения, совместно со специалистами социальной защиты организовали и на протяжении 5 лет проводят акцию «Твори красоту», в рамках которой посещаются семьи данных категорий  на дому, им вручается редкий для нашей местности посадочный материал фруктовых и декоративных кустарников, уличных и комнатных цветов, этот простой шаг позволяет заинтересовать и увлечь семьи, дает перспективы для налаживания контактов. </a:t>
            </a:r>
            <a:endParaRPr kumimoji="0" lang="ru-RU" sz="1600" b="0" i="0" u="none" strike="noStrike" kern="0" cap="none" spc="0" normalizeH="0" baseline="0" noProof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5086" y="5250843"/>
            <a:ext cx="30243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00B050"/>
                </a:solidFill>
              </a:rPr>
              <a:t>Более подробно об акции можно посмотреть в презентации Акция «Твори красоту»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85172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03548" y="260648"/>
            <a:ext cx="81369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 целью привлечение 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внимания общественности к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проблемам малообеспеченных семей, 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находящихся в трудной жизненной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ситуации, развития 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благотворительной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деятельности на территории района, развитию </a:t>
            </a:r>
            <a:r>
              <a:rPr lang="ru-RU" sz="20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взаимопомощи среди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семей с 2017 года на территории района реализуется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акция «Семья-семье». 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рамках акции малообеспеченным семьям района, в том числе и области  оказывается социальная, психолого-</a:t>
            </a:r>
            <a:r>
              <a:rPr lang="ru-RU" sz="2000" b="1" dirty="0" err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педагогическая,юридическая</a:t>
            </a:r>
            <a:r>
              <a:rPr lang="ru-RU" sz="20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, вещевая, продуктовая помощь. </a:t>
            </a:r>
            <a:endParaRPr lang="ru-RU" sz="20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177" y="2492896"/>
            <a:ext cx="2331839" cy="41460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5927" y="2642677"/>
            <a:ext cx="2889250" cy="3846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620" y="3380683"/>
            <a:ext cx="3038833" cy="2370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26219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55278" y="836712"/>
            <a:ext cx="738507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Продолжать оказаний 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социальной, педагогической, психологической,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юридической, 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а также вещевой и продуктовой помощи семьям, проживающим на территории муниципального образования «</a:t>
            </a:r>
            <a:r>
              <a:rPr lang="ru-RU" sz="2400" b="1" dirty="0" err="1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Сенгилеевский</a:t>
            </a:r>
            <a:r>
              <a:rPr lang="ru-RU" sz="24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район»;</a:t>
            </a:r>
            <a:endParaRPr lang="ru-RU" sz="24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buFontTx/>
              <a:buChar char="-"/>
            </a:pP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Вовлекать в проект </a:t>
            </a:r>
            <a:r>
              <a:rPr lang="ru-RU" sz="2400" b="1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как можно больше </a:t>
            </a:r>
            <a:r>
              <a:rPr lang="ru-RU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семей, как оказывающих, так и принимающих помощь, стремиться, что бы как можно больше помощи оказывалось семьями друг другу взаимно и перекрестно.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55279" y="215062"/>
            <a:ext cx="63360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Aft>
                <a:spcPts val="0"/>
              </a:spcAft>
            </a:pPr>
            <a:r>
              <a:rPr lang="ru-RU" sz="2800" b="1" u="sng" dirty="0">
                <a:solidFill>
                  <a:srgbClr val="00B050"/>
                </a:solidFill>
                <a:latin typeface="Times New Roman"/>
                <a:ea typeface="Times New Roman"/>
              </a:rPr>
              <a:t>Перспективы дальнейшего развития:</a:t>
            </a:r>
            <a:endParaRPr lang="ru-RU" sz="2800" dirty="0">
              <a:solidFill>
                <a:srgbClr val="00B05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9255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670212" y="2386607"/>
            <a:ext cx="7878762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accent4">
                    <a:lumMod val="50000"/>
                  </a:schemeClr>
                </a:solidFill>
                <a:latin typeface="Calibri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943848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Зелёненькая">
  <a:themeElements>
    <a:clrScheme name="Зеленый и желтый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ТемаЗелёненькая</Template>
  <TotalTime>3000</TotalTime>
  <Words>1076</Words>
  <Application>Microsoft Office PowerPoint</Application>
  <PresentationFormat>Экран (4:3)</PresentationFormat>
  <Paragraphs>108</Paragraphs>
  <Slides>16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3" baseType="lpstr">
      <vt:lpstr>Arial</vt:lpstr>
      <vt:lpstr>Calibri</vt:lpstr>
      <vt:lpstr>Georgia</vt:lpstr>
      <vt:lpstr>Times New Roman</vt:lpstr>
      <vt:lpstr>Trebuchet MS</vt:lpstr>
      <vt:lpstr>Wingdings 3</vt:lpstr>
      <vt:lpstr>ТемаЗелёненькая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Пользователь</cp:lastModifiedBy>
  <cp:revision>134</cp:revision>
  <dcterms:created xsi:type="dcterms:W3CDTF">2017-03-03T09:56:13Z</dcterms:created>
  <dcterms:modified xsi:type="dcterms:W3CDTF">2022-04-18T07:48:42Z</dcterms:modified>
</cp:coreProperties>
</file>